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63" r:id="rId4"/>
    <p:sldId id="265" r:id="rId5"/>
    <p:sldId id="290" r:id="rId6"/>
    <p:sldId id="257" r:id="rId7"/>
    <p:sldId id="307" r:id="rId8"/>
    <p:sldId id="308" r:id="rId9"/>
    <p:sldId id="259" r:id="rId10"/>
    <p:sldId id="304" r:id="rId11"/>
    <p:sldId id="299" r:id="rId12"/>
    <p:sldId id="271" r:id="rId13"/>
    <p:sldId id="272" r:id="rId14"/>
    <p:sldId id="273" r:id="rId15"/>
    <p:sldId id="270" r:id="rId16"/>
    <p:sldId id="274" r:id="rId17"/>
    <p:sldId id="309" r:id="rId18"/>
    <p:sldId id="306" r:id="rId19"/>
    <p:sldId id="310" r:id="rId20"/>
    <p:sldId id="260" r:id="rId21"/>
    <p:sldId id="262" r:id="rId22"/>
    <p:sldId id="261" r:id="rId23"/>
    <p:sldId id="275" r:id="rId24"/>
    <p:sldId id="266" r:id="rId25"/>
    <p:sldId id="300" r:id="rId26"/>
    <p:sldId id="295" r:id="rId27"/>
    <p:sldId id="296" r:id="rId28"/>
    <p:sldId id="297" r:id="rId29"/>
    <p:sldId id="288" r:id="rId30"/>
    <p:sldId id="292" r:id="rId31"/>
    <p:sldId id="293" r:id="rId32"/>
    <p:sldId id="283" r:id="rId33"/>
    <p:sldId id="298" r:id="rId34"/>
    <p:sldId id="301" r:id="rId35"/>
    <p:sldId id="278" r:id="rId36"/>
    <p:sldId id="280" r:id="rId37"/>
    <p:sldId id="281" r:id="rId38"/>
    <p:sldId id="302" r:id="rId39"/>
    <p:sldId id="303" r:id="rId40"/>
    <p:sldId id="27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35"/>
  </p:normalViewPr>
  <p:slideViewPr>
    <p:cSldViewPr snapToGrid="0" snapToObjects="1">
      <p:cViewPr varScale="1">
        <p:scale>
          <a:sx n="107" d="100"/>
          <a:sy n="107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D764B-B9FF-B848-9E0D-7B985A4E80E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88A0B-E831-6941-BB65-861C698D01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one simpler example</a:t>
            </a:r>
            <a:r>
              <a:rPr lang="en-US" baseline="0" dirty="0" smtClean="0"/>
              <a:t>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bmcbioinformatics.biomedcentral.com</a:t>
            </a:r>
            <a:r>
              <a:rPr lang="en-US" smtClean="0"/>
              <a:t>/articles/10.1186/s12859-017-1571-6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69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bmcbioinformatics.biomedcentral.com</a:t>
            </a:r>
            <a:r>
              <a:rPr lang="en-US" smtClean="0"/>
              <a:t>/articles/10.1186/s12859-017-1571-6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bmcbioinformatics.biomedcentral.com</a:t>
            </a:r>
            <a:r>
              <a:rPr lang="en-US" dirty="0" smtClean="0"/>
              <a:t>/articles/10.1186/s12859-017-1571-6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6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one simpler example</a:t>
            </a:r>
            <a:r>
              <a:rPr lang="en-US" baseline="0" dirty="0" smtClean="0"/>
              <a:t>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one simpler example</a:t>
            </a:r>
            <a:r>
              <a:rPr lang="en-US" baseline="0" dirty="0" smtClean="0"/>
              <a:t>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0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bmcbioinformatics.biomedcentral.com</a:t>
            </a:r>
            <a:r>
              <a:rPr lang="en-US" smtClean="0"/>
              <a:t>/articles/10.1186/s12859-017-1571-6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bmcbioinformatics.biomedcentral.com</a:t>
            </a:r>
            <a:r>
              <a:rPr lang="en-US" smtClean="0"/>
              <a:t>/articles/10.1186/s12859-017-1571-6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bmcbioinformatics.biomedcentral.com</a:t>
            </a:r>
            <a:r>
              <a:rPr lang="en-US" smtClean="0"/>
              <a:t>/articles/10.1186/s12859-017-1571-6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78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bmcbioinformatics.biomedcentral.com</a:t>
            </a:r>
            <a:r>
              <a:rPr lang="en-US" smtClean="0"/>
              <a:t>/articles/10.1186/s12859-017-1571-6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49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bmcbioinformatics.biomedcentral.com</a:t>
            </a:r>
            <a:r>
              <a:rPr lang="en-US" smtClean="0"/>
              <a:t>/articles/10.1186/s12859-017-1571-6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56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bmcbioinformatics.biomedcentral.com</a:t>
            </a:r>
            <a:r>
              <a:rPr lang="en-US" smtClean="0"/>
              <a:t>/articles/10.1186/s12859-017-1571-6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88A0B-E831-6941-BB65-861C698D01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F598C-02CD-F947-881D-2F9DEB3588A3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33E60-D221-1744-9325-D0590663C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3" Type="http://schemas.openxmlformats.org/officeDocument/2006/relationships/image" Target="../media/image1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Pathway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4250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Urmo </a:t>
            </a:r>
            <a:r>
              <a:rPr lang="en-US" sz="2800" dirty="0" smtClean="0"/>
              <a:t>Võsa</a:t>
            </a:r>
          </a:p>
          <a:p>
            <a:r>
              <a:rPr lang="en-US" sz="2800" dirty="0" err="1" smtClean="0"/>
              <a:t>iBMS</a:t>
            </a:r>
            <a:r>
              <a:rPr lang="en-US" sz="2800" dirty="0" smtClean="0"/>
              <a:t> course 2017</a:t>
            </a:r>
          </a:p>
          <a:p>
            <a:endParaRPr lang="en-US" sz="2800" dirty="0" smtClean="0"/>
          </a:p>
          <a:p>
            <a:r>
              <a:rPr lang="en-US" sz="1800" dirty="0" err="1" smtClean="0"/>
              <a:t>FrankeSwertzLab</a:t>
            </a:r>
            <a:endParaRPr lang="en-US" sz="1800" dirty="0" smtClean="0"/>
          </a:p>
          <a:p>
            <a:r>
              <a:rPr lang="en-US" sz="1800" dirty="0" smtClean="0"/>
              <a:t>Department of Genetics</a:t>
            </a:r>
          </a:p>
          <a:p>
            <a:r>
              <a:rPr lang="en-US" sz="1800" dirty="0" smtClean="0"/>
              <a:t>UMCG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 </a:t>
            </a:r>
            <a:r>
              <a:rPr lang="en-US" dirty="0" smtClean="0"/>
              <a:t>set is not pathway!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2559685"/>
            <a:ext cx="10515600" cy="1325563"/>
          </a:xfrm>
        </p:spPr>
        <p:txBody>
          <a:bodyPr/>
          <a:lstStyle/>
          <a:p>
            <a:pPr algn="ctr"/>
            <a:r>
              <a:rPr lang="en-US" strike="sngStrike" dirty="0" smtClean="0"/>
              <a:t>Pathway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Gene enrichment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59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Some most widely used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263"/>
            <a:ext cx="10515600" cy="4351338"/>
          </a:xfrm>
        </p:spPr>
        <p:txBody>
          <a:bodyPr/>
          <a:lstStyle/>
          <a:p>
            <a:r>
              <a:rPr lang="en-US" dirty="0" smtClean="0"/>
              <a:t>Kyoto Encyclopedia of Genes and Genomes (</a:t>
            </a:r>
            <a:r>
              <a:rPr lang="en-US" b="1" dirty="0" smtClean="0"/>
              <a:t>KEGG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845204" y="6488668"/>
            <a:ext cx="2346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www.genome.jp</a:t>
            </a:r>
            <a:r>
              <a:rPr lang="en-US" dirty="0" smtClean="0"/>
              <a:t>/</a:t>
            </a:r>
            <a:r>
              <a:rPr lang="en-US" dirty="0" err="1" smtClean="0"/>
              <a:t>kegg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131" y="1790638"/>
            <a:ext cx="6467921" cy="498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59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Some most widely used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263"/>
            <a:ext cx="10515600" cy="4351338"/>
          </a:xfrm>
        </p:spPr>
        <p:txBody>
          <a:bodyPr/>
          <a:lstStyle/>
          <a:p>
            <a:r>
              <a:rPr lang="en-US" dirty="0" smtClean="0"/>
              <a:t>REACTOME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204340" y="6488668"/>
            <a:ext cx="1987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www.reactome.org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3" y="1707119"/>
            <a:ext cx="8991600" cy="46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59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Some most widely used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263"/>
            <a:ext cx="10515600" cy="4351338"/>
          </a:xfrm>
        </p:spPr>
        <p:txBody>
          <a:bodyPr/>
          <a:lstStyle/>
          <a:p>
            <a:r>
              <a:rPr lang="en-US" dirty="0" err="1" smtClean="0"/>
              <a:t>WikiPathways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845652" y="6488668"/>
            <a:ext cx="2346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www.wikipathways.org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733317"/>
            <a:ext cx="7729538" cy="51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5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59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Some most widely used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 Ontology (GO):</a:t>
            </a:r>
          </a:p>
          <a:p>
            <a:pPr lvl="1"/>
            <a:r>
              <a:rPr lang="en-US" dirty="0" smtClean="0"/>
              <a:t>Biological processes</a:t>
            </a:r>
          </a:p>
          <a:p>
            <a:pPr lvl="1"/>
            <a:r>
              <a:rPr lang="en-US" dirty="0" smtClean="0"/>
              <a:t>Molecular function</a:t>
            </a:r>
          </a:p>
          <a:p>
            <a:pPr lvl="1"/>
            <a:r>
              <a:rPr lang="en-US" dirty="0" smtClean="0"/>
              <a:t>Cellular composition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93" y="1042988"/>
            <a:ext cx="4824957" cy="5815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9727" y="6229022"/>
            <a:ext cx="3382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www.geneontology.org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cbl-gorilla.cs.technion.ac.il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5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59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Some most widely used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 Ontology (GO):</a:t>
            </a:r>
          </a:p>
          <a:p>
            <a:pPr lvl="1"/>
            <a:r>
              <a:rPr lang="en-US" dirty="0" smtClean="0"/>
              <a:t>Biological processes</a:t>
            </a:r>
          </a:p>
          <a:p>
            <a:pPr lvl="1"/>
            <a:r>
              <a:rPr lang="en-US" dirty="0" smtClean="0"/>
              <a:t>Molecular function</a:t>
            </a:r>
          </a:p>
          <a:p>
            <a:pPr lvl="1"/>
            <a:r>
              <a:rPr lang="en-US" dirty="0" smtClean="0"/>
              <a:t>Cellular composition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93" y="1042988"/>
            <a:ext cx="4824957" cy="5815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9727" y="6229022"/>
            <a:ext cx="3382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www.geneontology.org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cbl-gorilla.cs.technion.ac.il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4452" y="5114925"/>
            <a:ext cx="382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exactly the pathway but </a:t>
            </a:r>
            <a:r>
              <a:rPr lang="en-US" b="1" smtClean="0"/>
              <a:t>gene set!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6865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59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Some most widely used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 Ontology (GO):</a:t>
            </a:r>
          </a:p>
          <a:p>
            <a:pPr lvl="1"/>
            <a:r>
              <a:rPr lang="en-US" dirty="0" smtClean="0"/>
              <a:t>Biological processes</a:t>
            </a:r>
          </a:p>
          <a:p>
            <a:pPr lvl="1"/>
            <a:r>
              <a:rPr lang="en-US" dirty="0" smtClean="0"/>
              <a:t>Molecular function</a:t>
            </a:r>
          </a:p>
          <a:p>
            <a:pPr lvl="1"/>
            <a:r>
              <a:rPr lang="en-US" dirty="0" smtClean="0"/>
              <a:t>Cellular composition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93" y="1042988"/>
            <a:ext cx="4824957" cy="5815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9727" y="6229022"/>
            <a:ext cx="3382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www.geneontology.org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cbl-gorilla.cs.technion.ac.il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4452" y="5114925"/>
            <a:ext cx="382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exactly the pathway but </a:t>
            </a:r>
            <a:r>
              <a:rPr lang="en-US" b="1" smtClean="0"/>
              <a:t>gene set!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747657"/>
            <a:ext cx="3615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set: </a:t>
            </a:r>
          </a:p>
          <a:p>
            <a:r>
              <a:rPr lang="en-US" dirty="0" smtClean="0"/>
              <a:t>e.g. all genes part of BP </a:t>
            </a:r>
            <a:r>
              <a:rPr lang="is-IS" dirty="0" smtClean="0"/>
              <a:t>GO:0000075</a:t>
            </a:r>
            <a:endParaRPr lang="en-US" dirty="0" smtClean="0"/>
          </a:p>
          <a:p>
            <a:r>
              <a:rPr lang="en-US" b="1" i="1" dirty="0"/>
              <a:t>C</a:t>
            </a:r>
            <a:r>
              <a:rPr lang="en-US" b="1" i="1" dirty="0" smtClean="0"/>
              <a:t>ell cycle checkpoint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123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59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Some most widely used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Phenotype Ontology (HPO):</a:t>
            </a:r>
          </a:p>
          <a:p>
            <a:pPr lvl="1"/>
            <a:r>
              <a:rPr lang="en-US" dirty="0" smtClean="0"/>
              <a:t>11,000 terms</a:t>
            </a:r>
          </a:p>
          <a:p>
            <a:pPr lvl="1"/>
            <a:r>
              <a:rPr lang="en-US" dirty="0" smtClean="0"/>
              <a:t>115,000 hereditary diseases</a:t>
            </a:r>
          </a:p>
          <a:p>
            <a:pPr lvl="1"/>
            <a:r>
              <a:rPr lang="en-US" dirty="0" smtClean="0"/>
              <a:t>4,000 </a:t>
            </a:r>
            <a:r>
              <a:rPr lang="en-US" dirty="0"/>
              <a:t>common diseases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452" y="5114925"/>
            <a:ext cx="382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exactly the pathway but gene set!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752580" y="6176963"/>
            <a:ext cx="4439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333333"/>
                </a:solidFill>
              </a:rPr>
              <a:t>Köhler</a:t>
            </a:r>
            <a:r>
              <a:rPr lang="en-US" dirty="0" smtClean="0">
                <a:solidFill>
                  <a:srgbClr val="333333"/>
                </a:solidFill>
              </a:rPr>
              <a:t> et al., 2017</a:t>
            </a:r>
          </a:p>
          <a:p>
            <a:r>
              <a:rPr lang="en-US" dirty="0"/>
              <a:t>http://human-phenotype-</a:t>
            </a:r>
            <a:r>
              <a:rPr lang="en-US" dirty="0" err="1"/>
              <a:t>ontology.github.io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868" y="2477366"/>
            <a:ext cx="5728368" cy="30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59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Some most widely used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Phenotype Ontology (HPO):</a:t>
            </a:r>
          </a:p>
          <a:p>
            <a:pPr lvl="1"/>
            <a:r>
              <a:rPr lang="en-US" dirty="0" smtClean="0"/>
              <a:t>11,000 terms</a:t>
            </a:r>
          </a:p>
          <a:p>
            <a:pPr lvl="1"/>
            <a:r>
              <a:rPr lang="en-US" dirty="0" smtClean="0"/>
              <a:t>115,000 hereditary diseases</a:t>
            </a:r>
          </a:p>
          <a:p>
            <a:pPr lvl="1"/>
            <a:r>
              <a:rPr lang="en-US" dirty="0" smtClean="0"/>
              <a:t>4,000 </a:t>
            </a:r>
            <a:r>
              <a:rPr lang="en-US" dirty="0"/>
              <a:t>common diseases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452" y="5114925"/>
            <a:ext cx="3820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exactly the pathway but gene set</a:t>
            </a:r>
            <a:r>
              <a:rPr lang="en-US" b="1" dirty="0" smtClean="0"/>
              <a:t>!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752580" y="6176963"/>
            <a:ext cx="4439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333333"/>
                </a:solidFill>
              </a:rPr>
              <a:t>Köhler</a:t>
            </a:r>
            <a:r>
              <a:rPr lang="en-US" dirty="0" smtClean="0">
                <a:solidFill>
                  <a:srgbClr val="333333"/>
                </a:solidFill>
              </a:rPr>
              <a:t> et al., 2017</a:t>
            </a:r>
          </a:p>
          <a:p>
            <a:r>
              <a:rPr lang="en-US" dirty="0"/>
              <a:t>http://human-phenotype-</a:t>
            </a:r>
            <a:r>
              <a:rPr lang="en-US" dirty="0" err="1"/>
              <a:t>ontology.github.io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868" y="2477366"/>
            <a:ext cx="5728368" cy="3006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5784652"/>
            <a:ext cx="3283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set: </a:t>
            </a:r>
          </a:p>
          <a:p>
            <a:r>
              <a:rPr lang="en-US" dirty="0" smtClean="0"/>
              <a:t>e.g. all genes part of </a:t>
            </a:r>
            <a:r>
              <a:rPr lang="fi-FI" dirty="0" smtClean="0"/>
              <a:t>HP:0030359</a:t>
            </a:r>
          </a:p>
          <a:p>
            <a:r>
              <a:rPr lang="fi-FI" b="1" i="1" dirty="0" err="1" smtClean="0"/>
              <a:t>Squamous</a:t>
            </a:r>
            <a:r>
              <a:rPr lang="fi-FI" b="1" i="1" dirty="0" smtClean="0"/>
              <a:t> </a:t>
            </a:r>
            <a:r>
              <a:rPr lang="fi-FI" b="1" i="1" dirty="0" err="1" smtClean="0"/>
              <a:t>cell</a:t>
            </a:r>
            <a:r>
              <a:rPr lang="fi-FI" b="1" i="1" dirty="0" smtClean="0"/>
              <a:t> </a:t>
            </a:r>
            <a:r>
              <a:rPr lang="fi-FI" b="1" i="1" dirty="0" err="1" smtClean="0"/>
              <a:t>lung</a:t>
            </a:r>
            <a:r>
              <a:rPr lang="fi-FI" b="1" i="1" dirty="0" smtClean="0"/>
              <a:t> </a:t>
            </a:r>
            <a:r>
              <a:rPr lang="fi-FI" b="1" i="1" dirty="0" err="1" smtClean="0"/>
              <a:t>carcinoma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40062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752843" cy="49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 enrichment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Question: are genes of interest significantly </a:t>
            </a:r>
            <a:r>
              <a:rPr lang="en-US" dirty="0" smtClean="0">
                <a:solidFill>
                  <a:srgbClr val="FF0000"/>
                </a:solidFill>
              </a:rPr>
              <a:t>enriched</a:t>
            </a:r>
            <a:r>
              <a:rPr lang="en-US" dirty="0" smtClean="0"/>
              <a:t> by some gene set (pathway/process/</a:t>
            </a:r>
            <a:r>
              <a:rPr lang="is-IS" dirty="0" smtClean="0"/>
              <a:t>…)?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77348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Gene enrichment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Question: are genes of interest significantly </a:t>
            </a:r>
            <a:r>
              <a:rPr lang="en-US" dirty="0" smtClean="0">
                <a:solidFill>
                  <a:srgbClr val="FF0000"/>
                </a:solidFill>
              </a:rPr>
              <a:t>enriched</a:t>
            </a:r>
            <a:r>
              <a:rPr lang="en-US" dirty="0" smtClean="0"/>
              <a:t> by some gene set (pathway/process/</a:t>
            </a:r>
            <a:r>
              <a:rPr lang="is-IS" dirty="0" smtClean="0"/>
              <a:t>…)?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I</a:t>
            </a:r>
            <a:r>
              <a:rPr lang="is-IS" dirty="0" smtClean="0"/>
              <a:t>n our case: are the genes differentially expressed between Coeliac disease patients and control individuals </a:t>
            </a:r>
            <a:r>
              <a:rPr lang="is-IS" dirty="0" smtClean="0"/>
              <a:t>over-represented </a:t>
            </a:r>
            <a:r>
              <a:rPr lang="is-IS" dirty="0" smtClean="0"/>
              <a:t>by some specific biological themes?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939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1"/>
            <a:ext cx="10515600" cy="1028700"/>
          </a:xfrm>
        </p:spPr>
        <p:txBody>
          <a:bodyPr/>
          <a:lstStyle/>
          <a:p>
            <a:pPr algn="ctr"/>
            <a:r>
              <a:rPr lang="en-US" dirty="0" smtClean="0"/>
              <a:t>Classification of pathway analysis methods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60340" y="1028702"/>
            <a:ext cx="4648200" cy="19515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Overrepresentation analysis (ORA)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Hypergeometric test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Fisher’s exact test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Chi-squared test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Bayesian statistics</a:t>
            </a:r>
          </a:p>
          <a:p>
            <a:pPr marL="285750" indent="-285750">
              <a:buFontTx/>
              <a:buChar char="-"/>
            </a:pP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94290" y="1028701"/>
            <a:ext cx="4000499" cy="19515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Functional class scoring (FCS)</a:t>
            </a:r>
          </a:p>
          <a:p>
            <a:pPr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GSEA 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CAMERA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...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660339" y="3161648"/>
            <a:ext cx="4648201" cy="15174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Topology-based methods (PT)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SPIA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...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594290" y="3161648"/>
            <a:ext cx="4000499" cy="15700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Semantic similarity analyses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GoSemSim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...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4540" y="6488668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Khatri et al., 2012 (</a:t>
            </a:r>
            <a:r>
              <a:rPr lang="en-US" dirty="0" err="1" smtClean="0"/>
              <a:t>Plos</a:t>
            </a:r>
            <a:r>
              <a:rPr lang="en-US" dirty="0" smtClean="0"/>
              <a:t> Comp. Biol. )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60339" y="4860503"/>
            <a:ext cx="4648201" cy="15700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err="1" smtClean="0">
                <a:solidFill>
                  <a:schemeClr val="tx1"/>
                </a:solidFill>
              </a:rPr>
              <a:t>Miscallaneous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GeneNetwork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...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73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1"/>
            <a:ext cx="10515600" cy="1028700"/>
          </a:xfrm>
        </p:spPr>
        <p:txBody>
          <a:bodyPr/>
          <a:lstStyle/>
          <a:p>
            <a:pPr algn="ctr"/>
            <a:r>
              <a:rPr lang="en-US" dirty="0" smtClean="0"/>
              <a:t>Classification of pathway analysis methods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60340" y="1028702"/>
            <a:ext cx="4648200" cy="195150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Overrepresentation analysis (ORA)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Hypergeometric test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Fisher’s exact test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Chi-squared test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Bayesian statistics</a:t>
            </a:r>
          </a:p>
          <a:p>
            <a:pPr marL="285750" indent="-285750">
              <a:buFontTx/>
              <a:buChar char="-"/>
            </a:pPr>
            <a:r>
              <a:rPr lang="is-IS" dirty="0" smtClean="0">
                <a:solidFill>
                  <a:schemeClr val="tx1"/>
                </a:solidFill>
              </a:rPr>
              <a:t>…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594290" y="1028701"/>
            <a:ext cx="4000499" cy="195150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 algn="ctr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Functional class scoring (FCS)</a:t>
            </a:r>
          </a:p>
          <a:p>
            <a:pPr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GSEA </a:t>
            </a:r>
          </a:p>
          <a:p>
            <a:pPr>
              <a:buFontTx/>
              <a:buChar char="-"/>
            </a:pPr>
            <a:r>
              <a:rPr lang="en-US" sz="1800" dirty="0" smtClean="0">
                <a:solidFill>
                  <a:schemeClr val="tx1"/>
                </a:solidFill>
              </a:rPr>
              <a:t>CAMERA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…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660339" y="3161648"/>
            <a:ext cx="4648201" cy="15174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Topology-based methods (PT)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SPIA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...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594290" y="3161648"/>
            <a:ext cx="4000499" cy="15700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Semantic similarity analyses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GoSemSim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...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4540" y="6488668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Khatri et al., 2012 (</a:t>
            </a:r>
            <a:r>
              <a:rPr lang="en-US" dirty="0" err="1" smtClean="0"/>
              <a:t>Plos</a:t>
            </a:r>
            <a:r>
              <a:rPr lang="en-US" dirty="0" smtClean="0"/>
              <a:t> Comp. Biol. )</a:t>
            </a:r>
            <a:endParaRPr lang="en-US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60339" y="4860503"/>
            <a:ext cx="4648201" cy="15700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err="1" smtClean="0">
                <a:solidFill>
                  <a:schemeClr val="tx1"/>
                </a:solidFill>
              </a:rPr>
              <a:t>Miscallaneous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GeneNetwork</a:t>
            </a:r>
          </a:p>
          <a:p>
            <a:pPr>
              <a:buFontTx/>
              <a:buChar char="-"/>
            </a:pPr>
            <a:r>
              <a:rPr lang="is-IS" sz="1800" dirty="0" smtClean="0">
                <a:solidFill>
                  <a:schemeClr val="tx1"/>
                </a:solidFill>
              </a:rPr>
              <a:t>...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Over-representation analysis (ORA)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Uses the defined set </a:t>
            </a:r>
            <a:r>
              <a:rPr lang="en-US" b="1" dirty="0" smtClean="0"/>
              <a:t>genes of interest </a:t>
            </a:r>
            <a:r>
              <a:rPr lang="en-US" dirty="0" smtClean="0"/>
              <a:t>(e.g. diff. expressed genes)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Urn analogy: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60" y="2456688"/>
            <a:ext cx="6630924" cy="44013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37560" y="2456688"/>
            <a:ext cx="6503924" cy="43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8200" y="2606040"/>
            <a:ext cx="9311640" cy="4251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60720" y="3825240"/>
            <a:ext cx="4080764" cy="1661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Over-representation analysis (ORA)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Uses the defined set </a:t>
            </a:r>
            <a:r>
              <a:rPr lang="en-US" b="1" dirty="0" smtClean="0"/>
              <a:t>genes of interest </a:t>
            </a:r>
            <a:r>
              <a:rPr lang="en-US" dirty="0" smtClean="0"/>
              <a:t>(e.g. diff. expressed genes)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Urn analogy: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60" y="2456688"/>
            <a:ext cx="6630924" cy="44013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37560" y="2456688"/>
            <a:ext cx="6503924" cy="43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26080" y="5425440"/>
            <a:ext cx="7223760" cy="1432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60720" y="3825240"/>
            <a:ext cx="4080764" cy="1661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Over-representation analysis (ORA)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Uses the defined set </a:t>
            </a:r>
            <a:r>
              <a:rPr lang="en-US" b="1" dirty="0" smtClean="0"/>
              <a:t>genes of interest </a:t>
            </a:r>
            <a:r>
              <a:rPr lang="en-US" dirty="0" smtClean="0"/>
              <a:t>(e.g. diff. expressed genes)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Urn analogy: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60" y="2456688"/>
            <a:ext cx="6630924" cy="44013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02280" y="5410200"/>
            <a:ext cx="661416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20440" y="2456688"/>
            <a:ext cx="6598920" cy="43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Over-representation analysis (ORA)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Uses the defined set </a:t>
            </a:r>
            <a:r>
              <a:rPr lang="en-US" b="1" dirty="0" smtClean="0"/>
              <a:t>genes of interest </a:t>
            </a:r>
            <a:r>
              <a:rPr lang="en-US" dirty="0" smtClean="0"/>
              <a:t>(e.g. diff. expressed genes)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Urn analogy: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60" y="2456688"/>
            <a:ext cx="6630924" cy="44013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10560" y="6065520"/>
            <a:ext cx="4257040" cy="79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35680" y="2331720"/>
            <a:ext cx="6305804" cy="51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Over-representation analysis (ORA)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Uses the defined set </a:t>
            </a:r>
            <a:r>
              <a:rPr lang="en-US" b="1" dirty="0" smtClean="0"/>
              <a:t>genes of interest </a:t>
            </a:r>
            <a:r>
              <a:rPr lang="en-US" dirty="0" smtClean="0"/>
              <a:t>(e.g. diff. expressed genes)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 smtClean="0"/>
              <a:t>Urn analogy: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60" y="2456688"/>
            <a:ext cx="6630924" cy="44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Most widely used method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681541"/>
              </p:ext>
            </p:extLst>
          </p:nvPr>
        </p:nvGraphicFramePr>
        <p:xfrm>
          <a:off x="5475424" y="3914388"/>
          <a:ext cx="6487976" cy="154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4576"/>
                <a:gridCol w="1661160"/>
                <a:gridCol w="2148840"/>
                <a:gridCol w="533400"/>
              </a:tblGrid>
              <a:tr h="3680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 of gene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part of gene set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∑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 smtClean="0"/>
                        <a:t>Diff.</a:t>
                      </a:r>
                      <a:r>
                        <a:rPr lang="en-US" baseline="0" dirty="0" smtClean="0"/>
                        <a:t> 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21-7=</a:t>
                      </a:r>
                      <a:r>
                        <a:rPr lang="en-US" b="1" dirty="0" smtClean="0"/>
                        <a:t>14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dirty="0" smtClean="0"/>
                        <a:t>Not. diff expressed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12-7=</a:t>
                      </a:r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66-21-(12-7)=</a:t>
                      </a:r>
                      <a:r>
                        <a:rPr lang="en-US" b="1" dirty="0" smtClean="0"/>
                        <a:t>40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45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6240" y="1725927"/>
            <a:ext cx="6547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Hypergeometric test (one-sided Fisher’s Exact Test)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893391"/>
            <a:ext cx="4870904" cy="32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Basic science:</a:t>
            </a:r>
          </a:p>
          <a:p>
            <a:pPr lvl="1"/>
            <a:r>
              <a:rPr lang="en-US" dirty="0" smtClean="0"/>
              <a:t>New knowledge about biological mechanisms of 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Practical aspects: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iagnostic/prognostic biomarkers for the disease</a:t>
            </a:r>
          </a:p>
          <a:p>
            <a:pPr lvl="1"/>
            <a:r>
              <a:rPr lang="en-US" dirty="0" smtClean="0"/>
              <a:t>Potential drug targets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752843" cy="49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2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Most widely used method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575547"/>
              </p:ext>
            </p:extLst>
          </p:nvPr>
        </p:nvGraphicFramePr>
        <p:xfrm>
          <a:off x="5475424" y="3914388"/>
          <a:ext cx="6487976" cy="154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4576"/>
                <a:gridCol w="1661160"/>
                <a:gridCol w="2148840"/>
                <a:gridCol w="533400"/>
              </a:tblGrid>
              <a:tr h="3680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 of gene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part of gene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∑</a:t>
                      </a:r>
                      <a:endParaRPr lang="en-US" b="1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 smtClean="0"/>
                        <a:t>Diff.</a:t>
                      </a:r>
                      <a:r>
                        <a:rPr lang="en-US" baseline="0" dirty="0" smtClean="0"/>
                        <a:t> 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21-7=</a:t>
                      </a:r>
                      <a:r>
                        <a:rPr lang="en-US" b="1" dirty="0" smtClean="0"/>
                        <a:t>14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dirty="0" smtClean="0"/>
                        <a:t>Not. diff 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12-7=</a:t>
                      </a:r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66-21-(12-7)=</a:t>
                      </a:r>
                      <a:r>
                        <a:rPr lang="en-US" b="1" dirty="0" smtClean="0"/>
                        <a:t>40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6240" y="1725927"/>
            <a:ext cx="6547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Hypergeometric test (one-sided Fisher’s Exact Test)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893391"/>
            <a:ext cx="4870904" cy="32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Most widely used method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76993"/>
              </p:ext>
            </p:extLst>
          </p:nvPr>
        </p:nvGraphicFramePr>
        <p:xfrm>
          <a:off x="5475424" y="3914388"/>
          <a:ext cx="6487976" cy="154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44576"/>
                <a:gridCol w="1661160"/>
                <a:gridCol w="2148840"/>
                <a:gridCol w="533400"/>
              </a:tblGrid>
              <a:tr h="3680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 of gene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part of gene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∑</a:t>
                      </a:r>
                      <a:endParaRPr lang="en-US" b="1" dirty="0"/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 smtClean="0"/>
                        <a:t>Diff.</a:t>
                      </a:r>
                      <a:r>
                        <a:rPr lang="en-US" baseline="0" dirty="0" smtClean="0"/>
                        <a:t> 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21-7=</a:t>
                      </a:r>
                      <a:r>
                        <a:rPr lang="en-US" b="1" dirty="0" smtClean="0"/>
                        <a:t>14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96240">
                <a:tc>
                  <a:txBody>
                    <a:bodyPr/>
                    <a:lstStyle/>
                    <a:p>
                      <a:r>
                        <a:rPr lang="en-US" dirty="0" smtClean="0"/>
                        <a:t>Not. diff 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12-7=</a:t>
                      </a:r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66-21-(12-7)=</a:t>
                      </a:r>
                      <a:r>
                        <a:rPr lang="en-US" b="1" dirty="0" smtClean="0"/>
                        <a:t>40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6240" y="1725927"/>
            <a:ext cx="6547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Hypergeometric test (one-sided Fisher’s Exact Test)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87632" y="5808646"/>
            <a:ext cx="3975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One-sided FET:	</a:t>
            </a:r>
            <a:r>
              <a:rPr lang="en-US" sz="2400" b="1" dirty="0" smtClean="0"/>
              <a:t>P=0.036</a:t>
            </a:r>
          </a:p>
          <a:p>
            <a:r>
              <a:rPr lang="en-US" sz="2400" dirty="0" smtClean="0"/>
              <a:t>Odds ratio:		</a:t>
            </a:r>
            <a:r>
              <a:rPr lang="en-US" sz="2400" b="1" dirty="0" smtClean="0"/>
              <a:t>OR=3.9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2893391"/>
            <a:ext cx="4870904" cy="323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2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Multiple testing!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</a:t>
            </a:r>
            <a:r>
              <a:rPr lang="en-US" dirty="0" smtClean="0"/>
              <a:t>sually many gene sets tests are done in parallel.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</a:t>
            </a:r>
            <a:r>
              <a:rPr lang="en-US" dirty="0" smtClean="0"/>
              <a:t>ultiple testing correction is needed to limit false positive results!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Bonferroni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bg1"/>
                </a:solidFill>
              </a:rPr>
              <a:t>FDR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6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Multiple testing!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</a:t>
            </a:r>
            <a:r>
              <a:rPr lang="en-US" dirty="0" smtClean="0"/>
              <a:t>sually many gene sets tests are done in parallel.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</a:t>
            </a:r>
            <a:r>
              <a:rPr lang="en-US" dirty="0" smtClean="0"/>
              <a:t>ultiple testing correction is needed to limit false positive results!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Bonferroni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 Universe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</a:t>
            </a:r>
            <a:r>
              <a:rPr lang="en-US" i="1" dirty="0" smtClean="0"/>
              <a:t>Gene Universe</a:t>
            </a:r>
            <a:r>
              <a:rPr lang="en-US" dirty="0" smtClean="0"/>
              <a:t>” AKA “</a:t>
            </a:r>
            <a:r>
              <a:rPr lang="en-US" i="1" dirty="0" smtClean="0"/>
              <a:t>Background</a:t>
            </a:r>
            <a:r>
              <a:rPr lang="en-US" dirty="0" smtClean="0"/>
              <a:t>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The set of genes which </a:t>
            </a:r>
            <a:r>
              <a:rPr lang="en-US" dirty="0" smtClean="0">
                <a:solidFill>
                  <a:srgbClr val="FF0000"/>
                </a:solidFill>
              </a:rPr>
              <a:t>could be identified</a:t>
            </a:r>
            <a:r>
              <a:rPr lang="en-US" dirty="0" smtClean="0"/>
              <a:t> by your analysis.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Often used: all annotated genes for investigated organism.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For diff. exp. </a:t>
            </a:r>
            <a:r>
              <a:rPr lang="en-US" dirty="0"/>
              <a:t>a</a:t>
            </a:r>
            <a:r>
              <a:rPr lang="en-US" dirty="0" smtClean="0"/>
              <a:t>nalysis: all genes which were tested by your method.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It is not trivial to choose suitable background for more complex designs.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Incorrect selection of background may bias your analysis and lead to wrong conclusions!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22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Limitations of 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Defining significance of the diff. expressed genes is often arbitrary. </a:t>
            </a:r>
          </a:p>
          <a:p>
            <a:r>
              <a:rPr lang="en-US" dirty="0" smtClean="0"/>
              <a:t>All genes are treated with equal weight in the analysis.</a:t>
            </a:r>
          </a:p>
          <a:p>
            <a:r>
              <a:rPr lang="en-US" dirty="0" smtClean="0"/>
              <a:t>Assumes the independence of the genes.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Uses the full information from genes in the analysis</a:t>
            </a:r>
          </a:p>
          <a:p>
            <a:r>
              <a:rPr lang="en-US" dirty="0" smtClean="0"/>
              <a:t>Small, non-significant but consistent expression changes are picked up by this analysis.</a:t>
            </a:r>
          </a:p>
          <a:p>
            <a:r>
              <a:rPr lang="en-US" dirty="0" smtClean="0"/>
              <a:t>Ranks genes based on their effect size (e.g. strength of expression change)</a:t>
            </a:r>
          </a:p>
          <a:p>
            <a:r>
              <a:rPr lang="en-US" dirty="0" smtClean="0"/>
              <a:t>Analyses whether genes in the top/bottom of the ranked list contain more pathway members as you would expect by chance.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B! The </a:t>
            </a:r>
            <a:r>
              <a:rPr lang="en-US" dirty="0"/>
              <a:t>term </a:t>
            </a:r>
            <a:r>
              <a:rPr lang="en-US" dirty="0" smtClean="0"/>
              <a:t>is often used interchangeably </a:t>
            </a:r>
            <a:r>
              <a:rPr lang="en-US" dirty="0"/>
              <a:t>to designate ORA (</a:t>
            </a:r>
            <a:r>
              <a:rPr lang="en-US" i="1" dirty="0"/>
              <a:t>confusing!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19821" y="6488668"/>
            <a:ext cx="257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Subramanian  et al., 2005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6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497" y="1878070"/>
            <a:ext cx="5181600" cy="4351338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each Gene Set: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Walk down from the ranked list of diff. exp. </a:t>
            </a:r>
            <a:r>
              <a:rPr lang="en-US" dirty="0"/>
              <a:t>g</a:t>
            </a:r>
            <a:r>
              <a:rPr lang="en-US" dirty="0" smtClean="0"/>
              <a:t>enes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Each time the gene is part of Gene Set: </a:t>
            </a:r>
            <a:r>
              <a:rPr lang="en-US" u="sng" dirty="0" smtClean="0"/>
              <a:t>add</a:t>
            </a:r>
            <a:r>
              <a:rPr lang="en-US" dirty="0" smtClean="0"/>
              <a:t> value to the running sum. The increment is weighted by the correlation with phenotype (or fold change of diff expression).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Each time the gene is not part of Gene Set: </a:t>
            </a:r>
            <a:r>
              <a:rPr lang="en-US" u="sng" dirty="0" smtClean="0"/>
              <a:t>subtract</a:t>
            </a:r>
            <a:r>
              <a:rPr lang="en-US" dirty="0" smtClean="0"/>
              <a:t> the weighted value from the running sum.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Enrichment score (</a:t>
            </a:r>
            <a:r>
              <a:rPr lang="en-US" b="1" dirty="0" smtClean="0"/>
              <a:t>ES</a:t>
            </a:r>
            <a:r>
              <a:rPr lang="en-US" dirty="0" smtClean="0"/>
              <a:t>) is the max. deviation of running sum from 0.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41" y="1878070"/>
            <a:ext cx="6618745" cy="34903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12448" y="1878070"/>
            <a:ext cx="267000" cy="331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60097" y="1878070"/>
            <a:ext cx="267000" cy="331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19821" y="6488668"/>
            <a:ext cx="257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Subramanian  et al., 2005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GSEA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78497" y="1878070"/>
                <a:ext cx="5181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For each Gene Set:</a:t>
                </a:r>
              </a:p>
              <a:p>
                <a:pPr marR="0" lvl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dirty="0" smtClean="0"/>
                  <a:t>Calculate P-value for ES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:r>
                  <a:rPr lang="en-US" dirty="0" smtClean="0"/>
                  <a:t>Permute phenotypes or gene labels to get null distribution of ES</a:t>
                </a: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:r>
                  <a:rPr lang="en-US" dirty="0" smtClean="0"/>
                  <a:t>Correct for multiple testing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:r>
                  <a:rPr lang="en-US" dirty="0" smtClean="0"/>
                  <a:t>Normalized enrichment score (</a:t>
                </a:r>
                <a:r>
                  <a:rPr lang="en-US" b="1" dirty="0" smtClean="0"/>
                  <a:t>NES</a:t>
                </a:r>
                <a:r>
                  <a:rPr lang="en-US" dirty="0" smtClean="0"/>
                  <a:t>) is more proper comparison metric between gene sets. It is defined as follows: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𝑁𝐸𝑆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𝑎𝑐𝑡𝑢𝑎𝑙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𝐸𝑆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𝑚𝑒𝑎𝑛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𝐸𝑆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𝑜𝑣𝑒𝑟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𝑝𝑒𝑟𝑚𝑢𝑡𝑎𝑡𝑖𝑜𝑛𝑠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FontTx/>
                  <a:buChar char="-"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8497" y="1878070"/>
                <a:ext cx="5181600" cy="4351338"/>
              </a:xfrm>
              <a:blipFill rotWithShape="0">
                <a:blip r:embed="rId2"/>
                <a:stretch>
                  <a:fillRect l="-1882" t="-196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41" y="1878070"/>
            <a:ext cx="6618745" cy="34903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12448" y="1878070"/>
            <a:ext cx="267000" cy="331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60097" y="1878070"/>
            <a:ext cx="267000" cy="331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19821" y="6488668"/>
            <a:ext cx="257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Subramanian  et al., 2005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0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Some recommendations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 sets which are too small are usually not very trustworthy in ORA and GSEA.</a:t>
            </a:r>
          </a:p>
          <a:p>
            <a:r>
              <a:rPr lang="en-US" dirty="0" smtClean="0"/>
              <a:t>Likewise, gene sets which are very big are difficult to interpret.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0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Basic science:</a:t>
            </a:r>
          </a:p>
          <a:p>
            <a:pPr lvl="1"/>
            <a:r>
              <a:rPr lang="en-US" dirty="0" smtClean="0"/>
              <a:t>New knowledge about biological mechanisms of 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Practical aspects: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iagnostic/prognostic biomarkers for the disease</a:t>
            </a:r>
          </a:p>
          <a:p>
            <a:pPr lvl="1"/>
            <a:r>
              <a:rPr lang="en-US" dirty="0" smtClean="0"/>
              <a:t>Potential drug targets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own Arrow 2"/>
          <p:cNvSpPr/>
          <p:nvPr/>
        </p:nvSpPr>
        <p:spPr>
          <a:xfrm>
            <a:off x="8628234" y="4659086"/>
            <a:ext cx="269531" cy="402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46190" y="5164856"/>
            <a:ext cx="53077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Find common themes from the results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Pinpoint potentially relevant genes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Put results into biological context</a:t>
            </a: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752843" cy="497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5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 or command-line tool?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Web-based tools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Easy to use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</a:t>
            </a:r>
            <a:r>
              <a:rPr lang="en-US" dirty="0" smtClean="0"/>
              <a:t>Often gives </a:t>
            </a:r>
            <a:r>
              <a:rPr lang="en-US" dirty="0" smtClean="0"/>
              <a:t>comprehensive report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Not replicable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Often out of date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Often “black box”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Often not flexible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Prone to </a:t>
            </a:r>
            <a:r>
              <a:rPr lang="en-US" dirty="0" smtClean="0"/>
              <a:t>mistakes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Command-line tools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</a:t>
            </a:r>
            <a:r>
              <a:rPr lang="en-US" b="1" dirty="0" smtClean="0"/>
              <a:t> </a:t>
            </a:r>
            <a:r>
              <a:rPr lang="en-US" dirty="0" smtClean="0"/>
              <a:t>Replicable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Very flexible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Parallelizable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</a:t>
            </a:r>
            <a:r>
              <a:rPr lang="en-US" dirty="0" err="1" smtClean="0"/>
              <a:t>Integratable</a:t>
            </a:r>
            <a:r>
              <a:rPr lang="en-US" dirty="0" smtClean="0"/>
              <a:t> to the pipelines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Smaller possibility to make mistakes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Steep learning curve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5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255968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Pathway analysis</a:t>
            </a:r>
            <a:br>
              <a:rPr lang="en-US" dirty="0" smtClean="0"/>
            </a:br>
            <a:r>
              <a:rPr lang="en-US" dirty="0" smtClean="0">
                <a:solidFill>
                  <a:schemeClr val="bg1"/>
                </a:solidFill>
              </a:rPr>
              <a:t>Over-representation analysis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662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What is molecular pathway?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4410" y="2464568"/>
            <a:ext cx="95002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/>
              <a:t>A </a:t>
            </a:r>
            <a:r>
              <a:rPr lang="en-US" sz="3200" b="1" i="1" dirty="0"/>
              <a:t>molecular pathway</a:t>
            </a:r>
            <a:r>
              <a:rPr lang="en-US" sz="3200" i="1" dirty="0"/>
              <a:t> is a series of interactions that occurs between the molecules and proteins within a cell and between </a:t>
            </a:r>
            <a:r>
              <a:rPr lang="en-US" sz="3200" i="1" dirty="0" smtClean="0"/>
              <a:t>cells.</a:t>
            </a:r>
            <a:endParaRPr lang="en-US" sz="3000" b="1" i="1" dirty="0"/>
          </a:p>
        </p:txBody>
      </p:sp>
      <p:sp>
        <p:nvSpPr>
          <p:cNvPr id="7" name="Rectangle 6"/>
          <p:cNvSpPr/>
          <p:nvPr/>
        </p:nvSpPr>
        <p:spPr>
          <a:xfrm>
            <a:off x="8967912" y="6488668"/>
            <a:ext cx="322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</a:t>
            </a:r>
            <a:r>
              <a:rPr lang="en-US" dirty="0" err="1"/>
              <a:t>www.geneticalliance.org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662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What is molecular pathway?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605005" y="6565612"/>
            <a:ext cx="149758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smtClean="0"/>
              <a:t>Schmitt et al., 2016</a:t>
            </a:r>
            <a:endParaRPr lang="en-US" sz="1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42" y="1442906"/>
            <a:ext cx="5372595" cy="5122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5957" y="1594083"/>
            <a:ext cx="30790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/>
              <a:t>Simplified MAPK pathway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129662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662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What is molecular pathway?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18557" y="6565612"/>
            <a:ext cx="227344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 smtClean="0"/>
              <a:t>http://</a:t>
            </a:r>
            <a:r>
              <a:rPr lang="en-US" sz="1300" dirty="0" err="1" smtClean="0"/>
              <a:t>www.wikipathways.org</a:t>
            </a:r>
            <a:r>
              <a:rPr lang="en-US" sz="1300" dirty="0" smtClean="0"/>
              <a:t>/</a:t>
            </a:r>
            <a:endParaRPr lang="en-US" sz="13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3" y="679784"/>
            <a:ext cx="7840374" cy="6178216"/>
          </a:xfrm>
        </p:spPr>
      </p:pic>
    </p:spTree>
    <p:extLst>
      <p:ext uri="{BB962C8B-B14F-4D97-AF65-F5344CB8AC3E}">
        <p14:creationId xmlns:p14="http://schemas.microsoft.com/office/powerpoint/2010/main" val="13874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Any set of genes which shares some common theme: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 smtClean="0"/>
              <a:t>on the shared pathway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</a:t>
            </a:r>
            <a:r>
              <a:rPr lang="en-US" dirty="0" smtClean="0"/>
              <a:t>hare biological process/theme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share cellular localization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</a:t>
            </a:r>
            <a:r>
              <a:rPr lang="en-US" dirty="0" smtClean="0"/>
              <a:t>hare common disease annotation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/>
              <a:t>share common regulating transcription factor/microRNA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</a:t>
            </a:r>
            <a:r>
              <a:rPr lang="is-IS" dirty="0" smtClean="0"/>
              <a:t>hare common genomic location (chromosome band)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s-IS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dirty="0" smtClean="0"/>
              <a:t>“genes associated with NIH grants”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6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9812</TotalTime>
  <Words>1343</Words>
  <Application>Microsoft Macintosh PowerPoint</Application>
  <PresentationFormat>Widescreen</PresentationFormat>
  <Paragraphs>326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Cambria Math</vt:lpstr>
      <vt:lpstr>Arial</vt:lpstr>
      <vt:lpstr>Office Theme</vt:lpstr>
      <vt:lpstr>Pathway analysis</vt:lpstr>
      <vt:lpstr>What next?</vt:lpstr>
      <vt:lpstr>What next?</vt:lpstr>
      <vt:lpstr>What next?</vt:lpstr>
      <vt:lpstr>Pathway analysis Over-representation analysis</vt:lpstr>
      <vt:lpstr>What is molecular pathway?</vt:lpstr>
      <vt:lpstr>What is molecular pathway?</vt:lpstr>
      <vt:lpstr>What is molecular pathway?</vt:lpstr>
      <vt:lpstr>Gene set</vt:lpstr>
      <vt:lpstr>Gene set is not pathway!</vt:lpstr>
      <vt:lpstr>Pathway analysis Gene enrichment analysis</vt:lpstr>
      <vt:lpstr>Some most widely used databases</vt:lpstr>
      <vt:lpstr>Some most widely used databases</vt:lpstr>
      <vt:lpstr>Some most widely used databases</vt:lpstr>
      <vt:lpstr>Some most widely used databases</vt:lpstr>
      <vt:lpstr>Some most widely used databases</vt:lpstr>
      <vt:lpstr>Some most widely used databases</vt:lpstr>
      <vt:lpstr>Some most widely used databases</vt:lpstr>
      <vt:lpstr>Some most widely used databases</vt:lpstr>
      <vt:lpstr>Gene enrichment analysis</vt:lpstr>
      <vt:lpstr>Gene enrichment analysis</vt:lpstr>
      <vt:lpstr>Classification of pathway analysis methods</vt:lpstr>
      <vt:lpstr>Classification of pathway analysis methods</vt:lpstr>
      <vt:lpstr>Over-representation analysis (ORA)</vt:lpstr>
      <vt:lpstr>Over-representation analysis (ORA)</vt:lpstr>
      <vt:lpstr>Over-representation analysis (ORA)</vt:lpstr>
      <vt:lpstr>Over-representation analysis (ORA)</vt:lpstr>
      <vt:lpstr>Over-representation analysis (ORA)</vt:lpstr>
      <vt:lpstr>Most widely used method</vt:lpstr>
      <vt:lpstr>Most widely used method</vt:lpstr>
      <vt:lpstr>Most widely used method</vt:lpstr>
      <vt:lpstr>Multiple testing!</vt:lpstr>
      <vt:lpstr>Multiple testing!</vt:lpstr>
      <vt:lpstr>Gene Universe</vt:lpstr>
      <vt:lpstr>Limitations of ORA</vt:lpstr>
      <vt:lpstr>GSEA</vt:lpstr>
      <vt:lpstr>GSEA algorithm</vt:lpstr>
      <vt:lpstr>GSEA algorithm</vt:lpstr>
      <vt:lpstr>Some recommendations</vt:lpstr>
      <vt:lpstr>Web- or command-line tool?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196</cp:revision>
  <dcterms:created xsi:type="dcterms:W3CDTF">2017-08-18T08:10:02Z</dcterms:created>
  <dcterms:modified xsi:type="dcterms:W3CDTF">2017-09-20T23:30:46Z</dcterms:modified>
</cp:coreProperties>
</file>